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0" r:id="rId16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5" Type="http://schemas.openxmlformats.org/officeDocument/2006/relationships/slide" Target="slides/slide4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6" name="Shape 9506"/>
        <p:cNvGrpSpPr/>
        <p:nvPr/>
      </p:nvGrpSpPr>
      <p:grpSpPr>
        <a:xfrm>
          <a:off x="0" y="0"/>
          <a:ext cx="0" cy="0"/>
          <a:chOff x="0" y="0"/>
          <a:chExt cx="0" cy="0"/>
        </a:xfrm>
      </p:grpSpPr>
      <p:sp>
        <p:nvSpPr>
          <p:cNvPr id="9507" name="Google Shape;950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08" name="Google Shape;950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notesSlide" Target="../notesSlides/notesSlide45.xml"/></Relationships>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9" name="Shape 9509"/>
        <p:cNvGrpSpPr/>
        <p:nvPr/>
      </p:nvGrpSpPr>
      <p:grpSpPr>
        <a:xfrm>
          <a:off x="0" y="0"/>
          <a:ext cx="0" cy="0"/>
          <a:chOff x="0" y="0"/>
          <a:chExt cx="0" cy="0"/>
        </a:xfrm>
      </p:grpSpPr>
      <p:sp>
        <p:nvSpPr>
          <p:cNvPr id="9510" name="Google Shape;9510;p1475"/>
          <p:cNvSpPr txBox="1"/>
          <p:nvPr>
            <p:ph type="title"/>
          </p:nvPr>
        </p:nvSpPr>
        <p:spPr>
          <a:xfrm>
            <a:off x="609600" y="609600"/>
            <a:ext cx="777240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000" u="none" cap="none" strike="noStrike">
                <a:solidFill>
                  <a:schemeClr val="dk1"/>
                </a:solidFill>
                <a:latin typeface="Calibri"/>
                <a:ea typeface="Calibri"/>
                <a:cs typeface="Calibri"/>
                <a:sym typeface="Calibri"/>
              </a:rPr>
              <a:t>“Offered in modules” - Example	 C</a:t>
            </a:r>
            <a:endParaRPr/>
          </a:p>
        </p:txBody>
      </p:sp>
      <p:sp>
        <p:nvSpPr>
          <p:cNvPr id="9511" name="Google Shape;9511;p1475"/>
          <p:cNvSpPr txBox="1"/>
          <p:nvPr/>
        </p:nvSpPr>
        <p:spPr>
          <a:xfrm>
            <a:off x="838200" y="1524000"/>
            <a:ext cx="1828800" cy="8318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Session 1</a:t>
            </a:r>
            <a:endParaRPr/>
          </a:p>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5 weeks</a:t>
            </a:r>
            <a:endParaRPr/>
          </a:p>
        </p:txBody>
      </p:sp>
      <p:sp>
        <p:nvSpPr>
          <p:cNvPr id="9512" name="Google Shape;9512;p1475"/>
          <p:cNvSpPr txBox="1"/>
          <p:nvPr/>
        </p:nvSpPr>
        <p:spPr>
          <a:xfrm>
            <a:off x="3200400" y="1524000"/>
            <a:ext cx="1905000" cy="8318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Session 2</a:t>
            </a:r>
            <a:endParaRPr/>
          </a:p>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5 weeks</a:t>
            </a:r>
            <a:endParaRPr/>
          </a:p>
        </p:txBody>
      </p:sp>
      <p:sp>
        <p:nvSpPr>
          <p:cNvPr id="9513" name="Google Shape;9513;p1475"/>
          <p:cNvSpPr txBox="1"/>
          <p:nvPr/>
        </p:nvSpPr>
        <p:spPr>
          <a:xfrm>
            <a:off x="5791200" y="1524000"/>
            <a:ext cx="1676400" cy="8318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Session 3</a:t>
            </a:r>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5 weeks</a:t>
            </a:r>
            <a:endParaRPr/>
          </a:p>
        </p:txBody>
      </p:sp>
      <p:sp>
        <p:nvSpPr>
          <p:cNvPr id="9514" name="Google Shape;9514;p1475"/>
          <p:cNvSpPr txBox="1"/>
          <p:nvPr/>
        </p:nvSpPr>
        <p:spPr>
          <a:xfrm>
            <a:off x="990600" y="2590800"/>
            <a:ext cx="1371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35 days</a:t>
            </a:r>
            <a:endParaRPr/>
          </a:p>
        </p:txBody>
      </p:sp>
      <p:sp>
        <p:nvSpPr>
          <p:cNvPr id="9515" name="Google Shape;9515;p1475"/>
          <p:cNvSpPr txBox="1"/>
          <p:nvPr/>
        </p:nvSpPr>
        <p:spPr>
          <a:xfrm>
            <a:off x="3352800" y="2590800"/>
            <a:ext cx="1524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35 days</a:t>
            </a:r>
            <a:endParaRPr/>
          </a:p>
        </p:txBody>
      </p:sp>
      <p:sp>
        <p:nvSpPr>
          <p:cNvPr id="9516" name="Google Shape;9516;p1475"/>
          <p:cNvSpPr txBox="1"/>
          <p:nvPr/>
        </p:nvSpPr>
        <p:spPr>
          <a:xfrm>
            <a:off x="6019800" y="2590800"/>
            <a:ext cx="1981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35 days</a:t>
            </a:r>
            <a:endParaRPr/>
          </a:p>
        </p:txBody>
      </p:sp>
      <p:sp>
        <p:nvSpPr>
          <p:cNvPr id="9517" name="Google Shape;9517;p1475"/>
          <p:cNvSpPr txBox="1"/>
          <p:nvPr/>
        </p:nvSpPr>
        <p:spPr>
          <a:xfrm>
            <a:off x="914400" y="3352800"/>
            <a:ext cx="7315200" cy="2678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What is Claire’s withdrawal date?</a:t>
            </a:r>
            <a:endParaRPr/>
          </a:p>
          <a:p>
            <a:pPr indent="0" lvl="0" marL="0" marR="0" rtl="0" algn="l">
              <a:lnSpc>
                <a:spcPct val="100000"/>
              </a:lnSpc>
              <a:spcBef>
                <a:spcPts val="120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Day 5 – it will be 72 days before Session 3 begins, however for the purpose of determining whether written confirmation is required, we consider the number of days from the end of the module the student ceased attending</a:t>
            </a:r>
            <a:endParaRPr/>
          </a:p>
          <a:p>
            <a:pPr indent="0" lvl="0" marL="0" marR="0" rtl="0" algn="l">
              <a:lnSpc>
                <a:spcPct val="100000"/>
              </a:lnSpc>
              <a:spcBef>
                <a:spcPts val="120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It will be 49 days before Session 3 begins</a:t>
            </a:r>
            <a:endParaRPr/>
          </a:p>
        </p:txBody>
      </p:sp>
      <p:sp>
        <p:nvSpPr>
          <p:cNvPr id="9518" name="Google Shape;9518;p1475"/>
          <p:cNvSpPr txBox="1"/>
          <p:nvPr/>
        </p:nvSpPr>
        <p:spPr>
          <a:xfrm>
            <a:off x="2514600" y="2590800"/>
            <a:ext cx="609600" cy="623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 wk</a:t>
            </a:r>
            <a:endParaRPr/>
          </a:p>
          <a:p>
            <a:pPr indent="0" lvl="0" marL="0" marR="0" rtl="0" algn="l">
              <a:lnSpc>
                <a:spcPct val="100000"/>
              </a:lnSpc>
              <a:spcBef>
                <a:spcPts val="70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break</a:t>
            </a:r>
            <a:endParaRPr/>
          </a:p>
        </p:txBody>
      </p:sp>
      <p:sp>
        <p:nvSpPr>
          <p:cNvPr id="9519" name="Google Shape;9519;p1475"/>
          <p:cNvSpPr txBox="1"/>
          <p:nvPr/>
        </p:nvSpPr>
        <p:spPr>
          <a:xfrm>
            <a:off x="5105400" y="2667000"/>
            <a:ext cx="685800" cy="517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 wk</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break</a:t>
            </a:r>
            <a:endParaRPr/>
          </a:p>
        </p:txBody>
      </p:sp>
      <p:cxnSp>
        <p:nvCxnSpPr>
          <p:cNvPr id="9520" name="Google Shape;9520;p1475"/>
          <p:cNvCxnSpPr/>
          <p:nvPr/>
        </p:nvCxnSpPr>
        <p:spPr>
          <a:xfrm>
            <a:off x="3200400" y="1524000"/>
            <a:ext cx="1905000" cy="838200"/>
          </a:xfrm>
          <a:prstGeom prst="straightConnector1">
            <a:avLst/>
          </a:prstGeom>
          <a:noFill/>
          <a:ln cap="flat" cmpd="sng" w="9525">
            <a:solidFill>
              <a:schemeClr val="dk1"/>
            </a:solidFill>
            <a:prstDash val="solid"/>
            <a:round/>
            <a:headEnd len="sm" w="sm" type="none"/>
            <a:tailEnd len="sm" w="sm" type="none"/>
          </a:ln>
        </p:spPr>
      </p:cxnSp>
      <p:cxnSp>
        <p:nvCxnSpPr>
          <p:cNvPr id="9521" name="Google Shape;9521;p1475"/>
          <p:cNvCxnSpPr/>
          <p:nvPr/>
        </p:nvCxnSpPr>
        <p:spPr>
          <a:xfrm flipH="1" rot="10800000">
            <a:off x="3200400" y="1524000"/>
            <a:ext cx="1905000" cy="838200"/>
          </a:xfrm>
          <a:prstGeom prst="straightConnector1">
            <a:avLst/>
          </a:prstGeom>
          <a:noFill/>
          <a:ln cap="flat" cmpd="sng" w="9525">
            <a:solidFill>
              <a:schemeClr val="dk1"/>
            </a:solidFill>
            <a:prstDash val="solid"/>
            <a:round/>
            <a:headEnd len="sm" w="sm" type="none"/>
            <a:tailEnd len="sm" w="sm" type="none"/>
          </a:ln>
        </p:spPr>
      </p:cxnSp>
      <p:sp>
        <p:nvSpPr>
          <p:cNvPr id="9522" name="Google Shape;9522;p1475"/>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900"/>
              <a:buFont typeface="Arial"/>
              <a:buNone/>
            </a:pPr>
            <a:fld id="{00000000-1234-1234-1234-123412341234}" type="slidenum">
              <a:rPr b="0" i="0" lang="en-U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